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5143500" cx="9144000"/>
  <p:notesSz cx="6858000" cy="9144000"/>
  <p:embeddedFontLst>
    <p:embeddedFont>
      <p:font typeface="Lora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ora-boldItalic.fntdata"/><Relationship Id="rId61" Type="http://schemas.openxmlformats.org/officeDocument/2006/relationships/font" Target="fonts/Lora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ora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Lora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IP_over_Avian_Carriers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pload.wikimedia.org/wikipedia/commons/2/23/GI_Joe_Pigeon.png" TargetMode="External"/><Relationship Id="rId3" Type="http://schemas.openxmlformats.org/officeDocument/2006/relationships/hyperlink" Target="https://upload.wikimedia.org/wikipedia/commons/thumb/1/16/Italy_provincial_location_map_2016.svg/500px-Italy_provincial_location_map_2016.svg.png" TargetMode="External"/><Relationship Id="rId4" Type="http://schemas.openxmlformats.org/officeDocument/2006/relationships/hyperlink" Target="https://en.wikipedia.org/wiki/Dickin_Medal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rchive.org/details/twelvemilliondol00kras/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pload.wikimedia.org/wikipedia/commons/5/56/The_Sounds_of_Earth_Record_Cover_-_GPN-2000-001978.jpg" TargetMode="External"/><Relationship Id="rId3" Type="http://schemas.openxmlformats.org/officeDocument/2006/relationships/hyperlink" Target="https://upload.wikimedia.org/wikipedia/commons/7/7b/The_Sounds_of_Earth_-_GPN-2000-001976.jpg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dc4dc909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dc4dc909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https://www.tattoolife.com/wp-content/uploads/2021/11/Detail-of-an-illustration-by-Giorgio-De-Gaspari.jpeg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bd8bb073f_3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8bd8bb073f_3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https://i.seadn.io/gae/sV-lfiiIl2J6ATPN0_r1BkeZMJ2AqBlcHcpAZcqMbdbCmqguQfQ0j0lMTdNQ_VR4GjY6aS8HUrg0ttJz_gRKijBkfFFhkdrkSx7x0Q?auto=format&amp;dpr=1&amp;w=1000</a:t>
            </a:r>
            <a:br>
              <a:rPr lang="cs"/>
            </a:br>
            <a:r>
              <a:rPr lang="cs"/>
              <a:t>https://dbuhyrqqtene9.cloudfront.net/wp-content/uploads/2017/01/8th-wonder-28-members-with-same-face-in-a-family.jpeg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8bd8bb073f_34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8bd8bb073f_34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https://i.pinimg.com/originals/8d/04/49/8d04490cf3f3451594d65426985d252e.jpg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8bd8bb073f_34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8bd8bb073f_3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https://www.youtube.com/results?search_query=proces+kafka+audiokniha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bd8bb073f_6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8bd8bb073f_6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8bd8bb073f_6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8bd8bb073f_6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https://en.wikipedia.org/wiki/IP_over_Avian_Carriers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https://en.wikipedia.org/wiki/Internet_Engineering_Task_Force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8bd8bb073f_6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8bd8bb073f_6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https://upload.wikimedia.org/wikipedia/commons/thumb/4/43/Avro_Lancaster_pigeons_WWII_IWM_TR_193.jpg/440px-Avro_Lancaster_pigeons_WWII_IWM_TR_193.jpg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bd8bb073f_6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8bd8bb073f_6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https://upload.wikimedia.org/wikipedia/commons/2/23/GI_Joe_Pigeon.png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https://upload.wikimedia.org/wikipedia/commons/thumb/1/16/Italy_provincial_location_map_2016.svg/500px-Italy_provincial_location_map_2016.svg.png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https://en.wikipedia.org/wiki/Dickin_Medal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8bd8bb073f_6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8bd8bb073f_6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https://upload.wikimedia.org/wikipedia/commons/thumb/a/a5/Into_the_Jaws_of_Death_23-0455M_edit.jpg/285px-Into_the_Jaws_of_Death_23-0455M_edit.jpg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bd8bb073f_6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bd8bb073f_6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https://i.imgur.com/gJOM0u7.jpg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dc4dc909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dc4dc909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bd8bb073f_6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8bd8bb073f_6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https://www.open-e.com/about-us/news/newsletters/marketing-newsletter-open-e-joviandss-updated-with-new-protocol-users-en/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bd8bb073f_6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bd8bb073f_6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https://en.wikipedia.org/wiki/IP_over_Avian_Carriers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bd8bb073f_6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8bd8bb073f_6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https://www.youtube.com/watch?v=Ptf_hPt2lmQ&amp;t=115s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bd8bb073f_6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bd8bb073f_6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https://www.postovniholub.cz/cenik-postovnich-holubu.html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bd8bb073f_6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bd8bb073f_6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https://live.staticflickr.com/4126/4953735466_bc6dd1528b_z.jpg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bd8bb073f_6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8bd8bb073f_6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https://cdn.pixabay.com/photo/2013/09/30/22/10/bird-of-prey-188817_960_720.jpg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bd8bb073f_6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8bd8bb073f_6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8bd8bb073f_6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8bd8bb073f_6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https://external-content.duckduckgo.com/iu/?u=http%3A%2F%2Fwww.zastavki.com%2Fpictures%2F1600x1200%2F2010%2FArchive_Miscellaneous_Message_in_a_bottle_022915_.jpg&amp;f=1&amp;nofb=1&amp;ipt=55204b1894ea3db74d8ecabefadcaf573f3dd8130c9e0954230099ee6db455a2&amp;ipo=images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bd8bb073f_6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8bd8bb073f_6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https://upload.wikimedia.org/wikipedia/commons/thumb/f/f0/20160728MessageInBottleComposite.png/660px-20160728MessageInBottleComposite.png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bd8bb073f_6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bd8bb073f_6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dc4dc909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dc4dc909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https://www.tattoolife.com/wp-content/uploads/2021/11/Geographic-map-displacing-the-borders-of-the-ancient-Persian-Empire-in-490-BC-e1635866413245.jpg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bd8bb073f_6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bd8bb073f_6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u="sng">
                <a:solidFill>
                  <a:schemeClr val="hlink"/>
                </a:solidFill>
                <a:hlinkClick r:id="rId2"/>
              </a:rPr>
              <a:t>https://archive.org/details/twelvemilliondol00kras/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bd8bb073f_6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8bd8bb073f_6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https://pop.h-cdn.co/assets/17/36/2560x1920/sd-aspect-1504620396-voyager-spacecraft.jpg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bd8bb073f_6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8bd8bb073f_6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https://upload.wikimedia.org/wikipedia/commons/5/56/The_Sounds_of_Earth_Record_Cover_-_GPN-2000-001978.jpg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https://upload.wikimedia.org/wikipedia/commons/7/7b/The_Sounds_of_Earth_-_GPN-2000-001976.jpg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8bd8bb073f_6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8bd8bb073f_6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bd8bb073f_6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8bd8bb073f_6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bd8bb073f_6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8bd8bb073f_6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bd8bb073f_6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bd8bb073f_6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8bd8bb073f_6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8bd8bb073f_6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c84dd1e9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8c84dd1e9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https://99percentinvisible.org/app/uploads/2013/12/dorchester_antenna_closeup.jpeg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c84dd1e99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8c84dd1e9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https://ichef.bbci.co.uk/news/976/cpsprodpb/EA57/production/_93219995_jelinek976.jpg.webp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dc4dc909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4dc4dc909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https://www.heritage-history.com/books/horne/greece/zpage184.gif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8c84dd1e99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8c84dd1e99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https://ichef.bbci.co.uk/news/976/cpsprodpb/9344/production/_92900773_pp.jpg.webp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8c84dd1e99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8c84dd1e99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https://ichef.bbci.co.uk/news/976/cpsprodpb/339A/production/_92901231_hilton.jpg.webp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c84dd1e99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8c84dd1e99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c84dd1e99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c84dd1e99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c84dd1e99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8c84dd1e9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https://ichef.bbci.co.uk/news/976/cpsprodpb/9AB0/production/_92900693_withj.jpg.webp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8c84dd1e99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8c84dd1e99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https://ichef.bbci.co.uk/news/976/cpsprodpb/F302/production/_92901226_fam2.jpg.webp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c84dd1e99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8c84dd1e99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8c84dd1e99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8c84dd1e99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8c84dd1e99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8c84dd1e99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c84dd1e99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8c84dd1e99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https://media.pitchfork.com/photos/5931b5db9726246adc7c32b2/master/w_658,h_574,c_limit/1347c5c1.jpeg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dc4dc909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dc4dc909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https://www.pngkey.com/png/full/227-2275073_monopoly-house-png-monopoly-house-pieces.png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8c84dd1e99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8c84dd1e99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8c84dd1e99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8c84dd1e99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8c84dd1e99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8c84dd1e99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8c84dd1e99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8c84dd1e99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dc4dc909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dc4dc909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https://upload.wikimedia.org/wikipedia/commons/d/d6/Achaemenid_nobleman_520-480_BCE.jpg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https://i.natgeofe.com/n/2710b9ca-746f-49b2-aca2-cc289eb8130c/01-darius-i-ancient-figures_4x3.jpg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bd8bb073f_3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bd8bb073f_3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bd8bb073f_3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8bd8bb073f_3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https://iranparadise.com/wp-content/uploads/2019/06/Ancient-City-of-Susa.jpg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bd8bb073f_3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8bd8bb073f_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https://upload.wikimedia.org/wikipedia/commons/thumb/c/c5/The_burning_of_Sardis_during_the_Ionian_Revolt.jpg/220px-The_burning_of_Sardis_during_the_Ionian_Revolt.jpg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1306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Obskurní způsoby komunikace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20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Kubík Hampl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222"/>
            <a:ext cx="9143999" cy="4501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50" y="910238"/>
            <a:ext cx="3604125" cy="332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6125" y="875713"/>
            <a:ext cx="5088124" cy="3392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75" y="104388"/>
            <a:ext cx="8772850" cy="49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350" y="200125"/>
            <a:ext cx="4381299" cy="27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9172" y="3259475"/>
            <a:ext cx="5345651" cy="16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342900"/>
            <a:ext cx="66675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607000" y="1152475"/>
            <a:ext cx="67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cs" sz="3700">
                <a:latin typeface="Lora"/>
                <a:ea typeface="Lora"/>
                <a:cs typeface="Lora"/>
                <a:sym typeface="Lora"/>
              </a:rPr>
              <a:t>I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P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o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A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C</a:t>
            </a:r>
            <a:endParaRPr b="1" sz="3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075" y="264725"/>
            <a:ext cx="3163600" cy="18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>
            <p:ph idx="1" type="body"/>
          </p:nvPr>
        </p:nvSpPr>
        <p:spPr>
          <a:xfrm>
            <a:off x="1200050" y="1152475"/>
            <a:ext cx="388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cs" sz="3700">
                <a:latin typeface="Lora"/>
                <a:ea typeface="Lora"/>
                <a:cs typeface="Lora"/>
                <a:sym typeface="Lora"/>
              </a:rPr>
              <a:t>nternet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rotocol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ver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vian</a:t>
            </a:r>
            <a:br>
              <a:rPr b="1" lang="cs" sz="3700">
                <a:latin typeface="Lora"/>
                <a:ea typeface="Lora"/>
                <a:cs typeface="Lora"/>
                <a:sym typeface="Lora"/>
              </a:rPr>
            </a:br>
            <a:r>
              <a:rPr b="1" lang="cs" sz="3700">
                <a:latin typeface="Lora"/>
                <a:ea typeface="Lora"/>
                <a:cs typeface="Lora"/>
                <a:sym typeface="Lora"/>
              </a:rPr>
              <a:t>ariers</a:t>
            </a:r>
            <a:endParaRPr b="1" sz="37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5032475" y="2010025"/>
            <a:ext cx="29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Internet Engineering Task Force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4" name="Google Shape;154;p27"/>
          <p:cNvSpPr/>
          <p:nvPr/>
        </p:nvSpPr>
        <p:spPr>
          <a:xfrm>
            <a:off x="1186700" y="1287875"/>
            <a:ext cx="1945500" cy="616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/>
          <p:nvPr/>
        </p:nvSpPr>
        <p:spPr>
          <a:xfrm>
            <a:off x="1228700" y="1927850"/>
            <a:ext cx="1945500" cy="616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1228700" y="2567825"/>
            <a:ext cx="1945500" cy="616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/>
          <p:nvPr/>
        </p:nvSpPr>
        <p:spPr>
          <a:xfrm>
            <a:off x="1228700" y="3207800"/>
            <a:ext cx="1945500" cy="616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7"/>
          <p:cNvSpPr/>
          <p:nvPr/>
        </p:nvSpPr>
        <p:spPr>
          <a:xfrm>
            <a:off x="1228700" y="3912100"/>
            <a:ext cx="1945500" cy="616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0076" y="303025"/>
            <a:ext cx="3058375" cy="468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900" y="400238"/>
            <a:ext cx="5916200" cy="4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6725" y="827978"/>
            <a:ext cx="2916675" cy="368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50" y="535563"/>
            <a:ext cx="4884450" cy="40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1025" y="1542275"/>
            <a:ext cx="1015600" cy="13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039" y="31350"/>
            <a:ext cx="639192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313" y="695325"/>
            <a:ext cx="6429375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432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???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 žádné z těchto témat nejsem expert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bude to hodně náhodný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200" y="25588"/>
            <a:ext cx="4014400" cy="509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9302" y="2265600"/>
            <a:ext cx="2529174" cy="249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850" y="1166813"/>
            <a:ext cx="6210300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413" y="355363"/>
            <a:ext cx="7021176" cy="4432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/>
          <p:nvPr/>
        </p:nvSpPr>
        <p:spPr>
          <a:xfrm>
            <a:off x="1744550" y="2296950"/>
            <a:ext cx="448500" cy="186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3"/>
          <p:cNvSpPr/>
          <p:nvPr/>
        </p:nvSpPr>
        <p:spPr>
          <a:xfrm>
            <a:off x="1153175" y="2651700"/>
            <a:ext cx="5130600" cy="78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3"/>
          <p:cNvSpPr/>
          <p:nvPr/>
        </p:nvSpPr>
        <p:spPr>
          <a:xfrm>
            <a:off x="1153175" y="2651700"/>
            <a:ext cx="1193100" cy="78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/>
          <p:nvPr/>
        </p:nvSpPr>
        <p:spPr>
          <a:xfrm>
            <a:off x="4719650" y="2651700"/>
            <a:ext cx="1564200" cy="78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1153175" y="3745475"/>
            <a:ext cx="4911600" cy="378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3"/>
          <p:cNvSpPr txBox="1"/>
          <p:nvPr/>
        </p:nvSpPr>
        <p:spPr>
          <a:xfrm>
            <a:off x="3215700" y="4123475"/>
            <a:ext cx="315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>
                <a:solidFill>
                  <a:srgbClr val="FF0000"/>
                </a:solidFill>
              </a:rPr>
              <a:t>53               / 87               / 106                minut</a:t>
            </a:r>
            <a:endParaRPr sz="11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6793"/>
            <a:ext cx="9144001" cy="4549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700" y="1238250"/>
            <a:ext cx="72009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/>
          <p:nvPr/>
        </p:nvSpPr>
        <p:spPr>
          <a:xfrm>
            <a:off x="971700" y="596100"/>
            <a:ext cx="7200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dk1"/>
                </a:solidFill>
              </a:rPr>
              <a:t>935 134 200 holubů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700" y="2681139"/>
            <a:ext cx="7200901" cy="6282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 txBox="1"/>
          <p:nvPr/>
        </p:nvSpPr>
        <p:spPr>
          <a:xfrm>
            <a:off x="971550" y="3418800"/>
            <a:ext cx="72009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>
                <a:solidFill>
                  <a:schemeClr val="dk1"/>
                </a:solidFill>
              </a:rPr>
              <a:t>~ 30% HDP USA</a:t>
            </a:r>
            <a:endParaRPr sz="27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68" y="0"/>
            <a:ext cx="77182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763" y="962025"/>
            <a:ext cx="6848475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109" y="0"/>
            <a:ext cx="611378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476250"/>
            <a:ext cx="62865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717" y="0"/>
            <a:ext cx="71245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5271150" y="1945625"/>
            <a:ext cx="1002600" cy="7545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32" y="0"/>
            <a:ext cx="337278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668" y="1762125"/>
            <a:ext cx="432435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41068" cy="4838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893" y="648888"/>
            <a:ext cx="3845734" cy="3845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75" y="895525"/>
            <a:ext cx="4469925" cy="33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700" y="998213"/>
            <a:ext cx="4196101" cy="314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00" y="1168050"/>
            <a:ext cx="4513675" cy="33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450" y="1295338"/>
            <a:ext cx="4174226" cy="3130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75" y="760588"/>
            <a:ext cx="4829774" cy="36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999" y="1113050"/>
            <a:ext cx="3889851" cy="2917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25" y="619713"/>
            <a:ext cx="5205426" cy="39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676" y="1251888"/>
            <a:ext cx="3519650" cy="263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425" y="152400"/>
            <a:ext cx="463315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6663"/>
            <a:ext cx="8839200" cy="403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34" y="0"/>
            <a:ext cx="775033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2213" y="152400"/>
            <a:ext cx="327956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9075" y="152400"/>
            <a:ext cx="358585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926" y="647700"/>
            <a:ext cx="3848100" cy="3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TVÁ MATKA SE TĚ SNAŽÍ NAJÍT V ČESKOSLOVENSKU ZA POMOCI ČERVENÉHO KŘÍŽE. POKUD TĚ VYHLEDAJÍ, DOMLUVTE SI SCHŮZKU.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41" y="1061625"/>
            <a:ext cx="8293524" cy="30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600" y="152400"/>
            <a:ext cx="554680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717" y="0"/>
            <a:ext cx="71245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/>
          <p:nvPr/>
        </p:nvSpPr>
        <p:spPr>
          <a:xfrm>
            <a:off x="5271150" y="1945625"/>
            <a:ext cx="1002600" cy="7545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646151" y="1523349"/>
            <a:ext cx="661724" cy="50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500" y="152400"/>
            <a:ext cx="722699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4"/>
          <p:cNvSpPr txBox="1"/>
          <p:nvPr>
            <p:ph type="title"/>
          </p:nvPr>
        </p:nvSpPr>
        <p:spPr>
          <a:xfrm>
            <a:off x="311700" y="248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Zdroje a dodatky</a:t>
            </a:r>
            <a:endParaRPr/>
          </a:p>
        </p:txBody>
      </p:sp>
      <p:pic>
        <p:nvPicPr>
          <p:cNvPr id="365" name="Google Shape;36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013" y="821000"/>
            <a:ext cx="3499975" cy="34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4"/>
          <p:cNvSpPr txBox="1"/>
          <p:nvPr/>
        </p:nvSpPr>
        <p:spPr>
          <a:xfrm>
            <a:off x="2817625" y="4375275"/>
            <a:ext cx="3499800" cy="39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https://chamik.eu/plnoc23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Díky za pozornost ❤️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777" y="557100"/>
            <a:ext cx="2615536" cy="38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1866" y="557100"/>
            <a:ext cx="5111460" cy="383609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1058300" y="4511875"/>
            <a:ext cx="112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Megabyzus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6038950" y="4511875"/>
            <a:ext cx="71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Darius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" name="Google Shape;92;p18"/>
          <p:cNvSpPr/>
          <p:nvPr/>
        </p:nvSpPr>
        <p:spPr>
          <a:xfrm>
            <a:off x="1867600" y="360925"/>
            <a:ext cx="3166500" cy="2242200"/>
          </a:xfrm>
          <a:prstGeom prst="wedgeRoundRectCallout">
            <a:avLst>
              <a:gd fmla="val -41622" name="adj1"/>
              <a:gd fmla="val 86345" name="adj2"/>
              <a:gd fmla="val 0" name="adj3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5575" y="507250"/>
            <a:ext cx="1266502" cy="174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8350" y="1235974"/>
            <a:ext cx="1477325" cy="10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2356925" y="2253950"/>
            <a:ext cx="823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100"/>
              <a:t>Histiaeus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349"/>
            <a:ext cx="9745005" cy="511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3686050" y="1930525"/>
            <a:ext cx="1498500" cy="1241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5250" y="1744625"/>
            <a:ext cx="1266502" cy="174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4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8787" y="402388"/>
            <a:ext cx="2866425" cy="43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